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Charlie Nicholson, KC1SFR, and w</a:t>
            </a:r>
            <a:r>
              <a:rPr lang="en"/>
              <a:t>elcome to my presentation on StratoSoar MK2.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3b3f27a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3b3f27a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year, we </a:t>
            </a:r>
            <a:r>
              <a:rPr lang="en"/>
              <a:t>successfully</a:t>
            </a:r>
            <a:r>
              <a:rPr lang="en"/>
              <a:t> launched from 5,000 feet. However, the Tiny4FSK tracker had some last minute changes done that </a:t>
            </a:r>
            <a:r>
              <a:rPr lang="en"/>
              <a:t>accidentally</a:t>
            </a:r>
            <a:r>
              <a:rPr lang="en"/>
              <a:t> disconnected the antenna and caused the system to overheat. The glider had a much shorter flight than expected, landing close to an interstate! Thankfully, a homeowner found the glider and returned it to us, completely in shape and ready for data analysis.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3b3f27a4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3b3f27a4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was recorded on the EEPROM as pitch, yaw, </a:t>
            </a:r>
            <a:r>
              <a:rPr lang="en"/>
              <a:t>temperature, pressure, altitude, and time. Max and I used Python to convert all this values into coordinates given the starting latitude, longitude, and altitude. Additionally, we implemented data augmentation to direct the flight path to the actual landing coordinates to counteract errors in the data. We also wrote a program to export the plot as a KML file so we could view the flight path in Google Earth. We were able to determine the glider flew 1840 meters above ground and 2850 meters in 3D distance, only a 3rd of what hoped.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10a3539b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10a3539b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did some testing on the ground before the launch, and we were able to see that the glider navigate autonomously to correct coordinates, as shown in the video. We were also able to measure than the glider would last 10 hours on a 600 mAh battery, weighing in at 17 grams.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10a3539b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f10a3539b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this slide has a QR code to the link of the project GitHub and information. Next year, I want to revisit the project and redo the PCB to integrate a LoRa tracking </a:t>
            </a:r>
            <a:r>
              <a:rPr lang="en"/>
              <a:t>system, reduce the number of components, reduce the price, reduce the size of the board, and allow for machine assembly. I am working on making a custom high performance glider with hot wire cut foam wings and a low-cost origami one. This will hopefully make the glider more accessible to everyone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3b3f27a4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3b3f27a4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10a3539b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10a3539b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made it! Feel free to check out the first link, my GitHub </a:t>
            </a:r>
            <a:r>
              <a:rPr lang="en"/>
              <a:t>repository</a:t>
            </a:r>
            <a:r>
              <a:rPr lang="en"/>
              <a:t>, where you can find this presentation and all the data. If you want to see all of my photos and videos from </a:t>
            </a:r>
            <a:r>
              <a:rPr lang="en"/>
              <a:t>testing</a:t>
            </a:r>
            <a:r>
              <a:rPr lang="en"/>
              <a:t> and </a:t>
            </a:r>
            <a:r>
              <a:rPr lang="en"/>
              <a:t>building</a:t>
            </a:r>
            <a:r>
              <a:rPr lang="en"/>
              <a:t>, check out the second link! Lastly, since I am not available to present this today, please ask any </a:t>
            </a:r>
            <a:r>
              <a:rPr lang="en"/>
              <a:t>questions</a:t>
            </a:r>
            <a:r>
              <a:rPr lang="en"/>
              <a:t> over email!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10a3539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f10a3539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10a3539b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10a3539b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had a long email chain with the FAA, and we’ve found a way to do my experiments legally. Since the glider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127ace47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127ace47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Everyday, radiosondes get sent up to the atmosphere, twice a day from 92 stations in the US. The sondes cost $200 each, and 13.4 million dollars annually for the US. They get sent up to measure their data and never get used again, dropping circuit boards and foam which is harmful to the environment.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127ace47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f127ace47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solution I thought of was a reusable radiosonde in the form of an autonomous glider. This glider would have the same sensors as a radiosonde plus some more. The glider is brought up in a weather balloon and is dropped. It then fully autonomously steers back home or to specific areas that need </a:t>
            </a:r>
            <a:r>
              <a:rPr lang="en"/>
              <a:t>weather</a:t>
            </a:r>
            <a:r>
              <a:rPr lang="en"/>
              <a:t> </a:t>
            </a:r>
            <a:r>
              <a:rPr lang="en"/>
              <a:t>forecasting</a:t>
            </a:r>
            <a:r>
              <a:rPr lang="en"/>
              <a:t>. There are also some other applications, such as high altitude research and remote parcel </a:t>
            </a:r>
            <a:r>
              <a:rPr lang="en"/>
              <a:t>delivery</a:t>
            </a:r>
            <a:r>
              <a:rPr lang="en"/>
              <a:t>, to name a few.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10a3539b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f10a3539b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year, I made a glider with the intent to fly without guidance, called StratoSoar MK1. However, both the cutdown mechanism and the tracker didn’t work, meaning that we didn’t get any high </a:t>
            </a:r>
            <a:r>
              <a:rPr lang="en"/>
              <a:t>altitude</a:t>
            </a:r>
            <a:r>
              <a:rPr lang="en"/>
              <a:t> flight data.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10a3539b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f10a3539b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year, I made an </a:t>
            </a:r>
            <a:r>
              <a:rPr lang="en"/>
              <a:t>actual</a:t>
            </a:r>
            <a:r>
              <a:rPr lang="en"/>
              <a:t> autonomous glider that can orient itself to the correct heading. I designed a custom flight computer to tie everything </a:t>
            </a:r>
            <a:r>
              <a:rPr lang="en"/>
              <a:t>together, and did a launch from 5,000 feet. Lastly, I used the Tiny4FSK tracking system to track the glider.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10a3539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10a3539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actual glider, we bought an 80 cm wingspan foam glider off Amazon. We used a hot foam cutter to carve out a space in the cockpit for the electronics, and another space was carved out for the tracker. We also fitted a custom nose </a:t>
            </a:r>
            <a:r>
              <a:rPr lang="en"/>
              <a:t>guard</a:t>
            </a:r>
            <a:r>
              <a:rPr lang="en"/>
              <a:t> and antenna mounts.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3b3f27a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3b3f27a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steering, the glider uses a servo with a pushrod, connected to the rudder. The rudder is connected to the main body with a custom 3D-printed hinge.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10a3539b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10a3539b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electronics is a custom 4-layer PCB with over 150 components, all hand assembled. It integrates an </a:t>
            </a:r>
            <a:r>
              <a:rPr lang="en"/>
              <a:t>inertial measurement unit, or IMU, for pitch, yaw, and roll values. It uses MOSFETs to control power to the servo for lower power. The glider has a GPS for obtaining the current location. Additionally, we have two processors, one dedicated just to the IMU and one for general control. The board has had 3 versions and packs everything to boost converters to RF circuits.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10a3539b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f10a3539b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program is </a:t>
            </a:r>
            <a:r>
              <a:rPr lang="en"/>
              <a:t>written</a:t>
            </a:r>
            <a:r>
              <a:rPr lang="en"/>
              <a:t> in Arduino C++, which then parses the raw </a:t>
            </a:r>
            <a:r>
              <a:rPr lang="en"/>
              <a:t>values</a:t>
            </a:r>
            <a:r>
              <a:rPr lang="en"/>
              <a:t> from the IMU and uses a Kalman filter to expose the pitch, yaw, and roll. The control is based on a combination of simple </a:t>
            </a:r>
            <a:r>
              <a:rPr lang="en"/>
              <a:t>algorithms</a:t>
            </a:r>
            <a:r>
              <a:rPr lang="en"/>
              <a:t> and a PID system to make robust and powerful autonomous flight. It also packs in some special features such as data recording to EEPROM and optimization for low power control, only consuming 50 mA.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github.com/crnicholson/StratoSoar-MK2"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Raleway"/>
                <a:ea typeface="Raleway"/>
                <a:cs typeface="Raleway"/>
                <a:sym typeface="Raleway"/>
              </a:rPr>
              <a:t>StratoSoar MK2 - </a:t>
            </a:r>
            <a:r>
              <a:rPr b="1" lang="en" u="sng">
                <a:solidFill>
                  <a:schemeClr val="hlink"/>
                </a:solidFill>
                <a:latin typeface="Raleway"/>
                <a:ea typeface="Raleway"/>
                <a:cs typeface="Raleway"/>
                <a:sym typeface="Raleway"/>
                <a:hlinkClick r:id="rId2"/>
              </a:rPr>
              <a:t>github.com/crnicholson/StratoSoar-MK2</a:t>
            </a:r>
            <a:r>
              <a:rPr b="1" lang="en">
                <a:solidFill>
                  <a:schemeClr val="accent1"/>
                </a:solidFill>
                <a:latin typeface="Raleway"/>
                <a:ea typeface="Raleway"/>
                <a:cs typeface="Raleway"/>
                <a:sym typeface="Raleway"/>
              </a:rPr>
              <a:t>, Charlie Nicholson, KC1SFR</a:t>
            </a:r>
            <a:endParaRPr b="1">
              <a:solidFill>
                <a:schemeClr val="accent1"/>
              </a:solidFill>
              <a:latin typeface="Raleway"/>
              <a:ea typeface="Raleway"/>
              <a:cs typeface="Raleway"/>
              <a:sym typeface="Raleway"/>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3100"/>
              <a:buNone/>
              <a:defRPr sz="31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sz="2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UCfND3J9h0lNiO-iIWLmfkiFcy-emBsC/view" TargetMode="Externa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K19ZQH8FYGuiGL4eyAuPxrWvRiFqGxeo/view" TargetMode="Externa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6.png"/><Relationship Id="rId5" Type="http://schemas.openxmlformats.org/officeDocument/2006/relationships/image" Target="../media/image24.png"/><Relationship Id="rId6" Type="http://schemas.openxmlformats.org/officeDocument/2006/relationships/image" Target="../media/image19.png"/><Relationship Id="rId7" Type="http://schemas.openxmlformats.org/officeDocument/2006/relationships/image" Target="../media/image28.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crnicholson/StratoSoar-MK2-Media" TargetMode="External"/><Relationship Id="rId4" Type="http://schemas.openxmlformats.org/officeDocument/2006/relationships/hyperlink" Target="https://github.com/crnicholson/StratoSoar-MK2-Media" TargetMode="External"/><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StratoSoar MK2</a:t>
            </a:r>
            <a:endParaRPr/>
          </a:p>
        </p:txBody>
      </p:sp>
      <p:sp>
        <p:nvSpPr>
          <p:cNvPr id="87" name="Google Shape;87;p13"/>
          <p:cNvSpPr txBox="1"/>
          <p:nvPr>
            <p:ph idx="1" type="subTitle"/>
          </p:nvPr>
        </p:nvSpPr>
        <p:spPr>
          <a:xfrm>
            <a:off x="729452" y="44590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Charlie Nicholson, KC1SFR</a:t>
            </a:r>
            <a:endParaRPr/>
          </a:p>
        </p:txBody>
      </p:sp>
      <p:sp>
        <p:nvSpPr>
          <p:cNvPr id="88" name="Google Shape;88;p13"/>
          <p:cNvSpPr txBox="1"/>
          <p:nvPr>
            <p:ph idx="1" type="subTitle"/>
          </p:nvPr>
        </p:nvSpPr>
        <p:spPr>
          <a:xfrm>
            <a:off x="727952" y="199435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2100">
                <a:solidFill>
                  <a:srgbClr val="000000"/>
                </a:solidFill>
              </a:rPr>
              <a:t>The High Altitude Glider</a:t>
            </a:r>
            <a:endParaRPr i="1" sz="2100">
              <a:solidFill>
                <a:srgbClr val="000000"/>
              </a:solidFill>
            </a:endParaRPr>
          </a:p>
        </p:txBody>
      </p:sp>
      <p:pic>
        <p:nvPicPr>
          <p:cNvPr id="89" name="Google Shape;89;p13"/>
          <p:cNvPicPr preferRelativeResize="0"/>
          <p:nvPr/>
        </p:nvPicPr>
        <p:blipFill>
          <a:blip r:embed="rId3">
            <a:alphaModFix/>
          </a:blip>
          <a:stretch>
            <a:fillRect/>
          </a:stretch>
        </p:blipFill>
        <p:spPr>
          <a:xfrm>
            <a:off x="5375875" y="892824"/>
            <a:ext cx="3265425" cy="3357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65" name="Google Shape;165;p22"/>
          <p:cNvSpPr txBox="1"/>
          <p:nvPr>
            <p:ph idx="1" type="body"/>
          </p:nvPr>
        </p:nvSpPr>
        <p:spPr>
          <a:xfrm>
            <a:off x="729450" y="2078875"/>
            <a:ext cx="4355700" cy="30645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SzPts val="2400"/>
              <a:buChar char="●"/>
            </a:pPr>
            <a:r>
              <a:rPr lang="en"/>
              <a:t>Launched from 5,000 feet</a:t>
            </a:r>
            <a:endParaRPr/>
          </a:p>
          <a:p>
            <a:pPr indent="-381000" lvl="0" marL="457200" rtl="0" algn="l">
              <a:spcBef>
                <a:spcPts val="0"/>
              </a:spcBef>
              <a:spcAft>
                <a:spcPts val="0"/>
              </a:spcAft>
              <a:buSzPts val="2400"/>
              <a:buChar char="●"/>
            </a:pPr>
            <a:r>
              <a:rPr lang="en"/>
              <a:t>Tracker </a:t>
            </a:r>
            <a:r>
              <a:rPr lang="en"/>
              <a:t>overheated shorty after lift off</a:t>
            </a:r>
            <a:endParaRPr/>
          </a:p>
          <a:p>
            <a:pPr indent="-381000" lvl="0" marL="457200" rtl="0" algn="l">
              <a:spcBef>
                <a:spcPts val="0"/>
              </a:spcBef>
              <a:spcAft>
                <a:spcPts val="0"/>
              </a:spcAft>
              <a:buSzPts val="2400"/>
              <a:buChar char="●"/>
            </a:pPr>
            <a:r>
              <a:rPr lang="en"/>
              <a:t>Flight was 66% shorter than expected</a:t>
            </a:r>
            <a:endParaRPr/>
          </a:p>
          <a:p>
            <a:pPr indent="-381000" lvl="0" marL="457200" rtl="0" algn="l">
              <a:spcBef>
                <a:spcPts val="0"/>
              </a:spcBef>
              <a:spcAft>
                <a:spcPts val="0"/>
              </a:spcAft>
              <a:buSzPts val="2400"/>
              <a:buChar char="●"/>
            </a:pPr>
            <a:r>
              <a:rPr lang="en"/>
              <a:t>Glider found by homeowner</a:t>
            </a:r>
            <a:endParaRPr/>
          </a:p>
        </p:txBody>
      </p:sp>
      <p:pic>
        <p:nvPicPr>
          <p:cNvPr id="166" name="Google Shape;166;p22" title="Glider_Cutdown.mp4">
            <a:hlinkClick r:id="rId3"/>
          </p:cNvPr>
          <p:cNvPicPr preferRelativeResize="0"/>
          <p:nvPr/>
        </p:nvPicPr>
        <p:blipFill>
          <a:blip r:embed="rId4">
            <a:alphaModFix/>
          </a:blip>
          <a:stretch>
            <a:fillRect/>
          </a:stretch>
        </p:blipFill>
        <p:spPr>
          <a:xfrm>
            <a:off x="5290075" y="1597499"/>
            <a:ext cx="3466298" cy="1948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(Data)</a:t>
            </a:r>
            <a:endParaRPr/>
          </a:p>
        </p:txBody>
      </p:sp>
      <p:sp>
        <p:nvSpPr>
          <p:cNvPr id="172" name="Google Shape;172;p23"/>
          <p:cNvSpPr txBox="1"/>
          <p:nvPr>
            <p:ph idx="1" type="body"/>
          </p:nvPr>
        </p:nvSpPr>
        <p:spPr>
          <a:xfrm>
            <a:off x="729450" y="2078875"/>
            <a:ext cx="4964400" cy="3064500"/>
          </a:xfrm>
          <a:prstGeom prst="rect">
            <a:avLst/>
          </a:prstGeom>
        </p:spPr>
        <p:txBody>
          <a:bodyPr anchorCtr="0" anchor="t" bIns="91425" lIns="91425" spcFirstLastPara="1" rIns="91425" wrap="square" tIns="91425">
            <a:normAutofit lnSpcReduction="20000"/>
          </a:bodyPr>
          <a:lstStyle/>
          <a:p>
            <a:pPr indent="-381000" lvl="0" marL="457200" rtl="0" algn="l">
              <a:spcBef>
                <a:spcPts val="0"/>
              </a:spcBef>
              <a:spcAft>
                <a:spcPts val="0"/>
              </a:spcAft>
              <a:buSzPts val="2400"/>
              <a:buChar char="●"/>
            </a:pPr>
            <a:r>
              <a:rPr lang="en"/>
              <a:t>Pitch, yaw, temperature, pressure, altitude, time recorded</a:t>
            </a:r>
            <a:endParaRPr/>
          </a:p>
          <a:p>
            <a:pPr indent="-381000" lvl="0" marL="457200" rtl="0" algn="l">
              <a:spcBef>
                <a:spcPts val="0"/>
              </a:spcBef>
              <a:spcAft>
                <a:spcPts val="0"/>
              </a:spcAft>
              <a:buSzPts val="2400"/>
              <a:buChar char="●"/>
            </a:pPr>
            <a:r>
              <a:rPr lang="en"/>
              <a:t>Python used to recreate flight path</a:t>
            </a:r>
            <a:endParaRPr/>
          </a:p>
          <a:p>
            <a:pPr indent="-381000" lvl="0" marL="457200" rtl="0" algn="l">
              <a:spcBef>
                <a:spcPts val="0"/>
              </a:spcBef>
              <a:spcAft>
                <a:spcPts val="0"/>
              </a:spcAft>
              <a:buSzPts val="2400"/>
              <a:buChar char="●"/>
            </a:pPr>
            <a:r>
              <a:rPr lang="en"/>
              <a:t>Flight KML generated</a:t>
            </a:r>
            <a:endParaRPr/>
          </a:p>
          <a:p>
            <a:pPr indent="-381000" lvl="0" marL="457200" rtl="0" algn="l">
              <a:spcBef>
                <a:spcPts val="0"/>
              </a:spcBef>
              <a:spcAft>
                <a:spcPts val="0"/>
              </a:spcAft>
              <a:buSzPts val="2400"/>
              <a:buChar char="●"/>
            </a:pPr>
            <a:r>
              <a:rPr lang="en"/>
              <a:t>Glider flew ~1840 meters ground distance</a:t>
            </a:r>
            <a:endParaRPr/>
          </a:p>
        </p:txBody>
      </p:sp>
      <p:pic>
        <p:nvPicPr>
          <p:cNvPr id="173" name="Google Shape;173;p23"/>
          <p:cNvPicPr preferRelativeResize="0"/>
          <p:nvPr/>
        </p:nvPicPr>
        <p:blipFill>
          <a:blip r:embed="rId3">
            <a:alphaModFix/>
          </a:blip>
          <a:stretch>
            <a:fillRect/>
          </a:stretch>
        </p:blipFill>
        <p:spPr>
          <a:xfrm>
            <a:off x="5357975" y="1079325"/>
            <a:ext cx="3389995" cy="2984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(Ground)</a:t>
            </a:r>
            <a:endParaRPr/>
          </a:p>
        </p:txBody>
      </p:sp>
      <p:sp>
        <p:nvSpPr>
          <p:cNvPr id="179" name="Google Shape;179;p24"/>
          <p:cNvSpPr txBox="1"/>
          <p:nvPr>
            <p:ph idx="1" type="body"/>
          </p:nvPr>
        </p:nvSpPr>
        <p:spPr>
          <a:xfrm>
            <a:off x="729450" y="2078875"/>
            <a:ext cx="4776600" cy="31422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a:t>Field</a:t>
            </a:r>
            <a:r>
              <a:rPr lang="en"/>
              <a:t> testing shows success</a:t>
            </a:r>
            <a:endParaRPr/>
          </a:p>
          <a:p>
            <a:pPr indent="-381000" lvl="0" marL="457200" rtl="0" algn="l">
              <a:spcBef>
                <a:spcPts val="0"/>
              </a:spcBef>
              <a:spcAft>
                <a:spcPts val="0"/>
              </a:spcAft>
              <a:buSzPts val="2400"/>
              <a:buChar char="●"/>
            </a:pPr>
            <a:r>
              <a:rPr lang="en"/>
              <a:t>Glider can navigate autonomously to correct coordinates</a:t>
            </a:r>
            <a:endParaRPr/>
          </a:p>
          <a:p>
            <a:pPr indent="-381000" lvl="0" marL="457200" rtl="0" algn="l">
              <a:spcBef>
                <a:spcPts val="0"/>
              </a:spcBef>
              <a:spcAft>
                <a:spcPts val="0"/>
              </a:spcAft>
              <a:buSzPts val="2400"/>
              <a:buChar char="●"/>
            </a:pPr>
            <a:r>
              <a:rPr lang="en"/>
              <a:t>10 hours battery life on 17 gram battery</a:t>
            </a:r>
            <a:endParaRPr/>
          </a:p>
        </p:txBody>
      </p:sp>
      <p:pic>
        <p:nvPicPr>
          <p:cNvPr id="180" name="Google Shape;180;p24" title="perfectFlight.mp4">
            <a:hlinkClick r:id="rId3"/>
          </p:cNvPr>
          <p:cNvPicPr preferRelativeResize="0"/>
          <p:nvPr/>
        </p:nvPicPr>
        <p:blipFill>
          <a:blip r:embed="rId4">
            <a:alphaModFix/>
          </a:blip>
          <a:stretch>
            <a:fillRect/>
          </a:stretch>
        </p:blipFill>
        <p:spPr>
          <a:xfrm>
            <a:off x="5506025" y="2006250"/>
            <a:ext cx="3239251" cy="18220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729450" y="586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Next Steps</a:t>
            </a:r>
            <a:endParaRPr sz="3100"/>
          </a:p>
        </p:txBody>
      </p:sp>
      <p:sp>
        <p:nvSpPr>
          <p:cNvPr id="186" name="Google Shape;186;p25"/>
          <p:cNvSpPr txBox="1"/>
          <p:nvPr>
            <p:ph idx="1" type="body"/>
          </p:nvPr>
        </p:nvSpPr>
        <p:spPr>
          <a:xfrm>
            <a:off x="729450" y="1271075"/>
            <a:ext cx="3800700" cy="2261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StratoSoar MK3</a:t>
            </a:r>
            <a:endParaRPr sz="1900"/>
          </a:p>
          <a:p>
            <a:pPr indent="-349250" lvl="0" marL="457200" rtl="0" algn="l">
              <a:spcBef>
                <a:spcPts val="0"/>
              </a:spcBef>
              <a:spcAft>
                <a:spcPts val="0"/>
              </a:spcAft>
              <a:buSzPts val="1900"/>
              <a:buChar char="●"/>
            </a:pPr>
            <a:r>
              <a:rPr lang="en" sz="1900"/>
              <a:t>Custom flying wing glider</a:t>
            </a:r>
            <a:endParaRPr sz="1900"/>
          </a:p>
          <a:p>
            <a:pPr indent="-349250" lvl="0" marL="457200" rtl="0" algn="l">
              <a:spcBef>
                <a:spcPts val="0"/>
              </a:spcBef>
              <a:spcAft>
                <a:spcPts val="0"/>
              </a:spcAft>
              <a:buSzPts val="1900"/>
              <a:buChar char="●"/>
            </a:pPr>
            <a:r>
              <a:rPr lang="en" sz="1900"/>
              <a:t>Custom high </a:t>
            </a:r>
            <a:r>
              <a:rPr lang="en" sz="1900"/>
              <a:t>performance</a:t>
            </a:r>
            <a:r>
              <a:rPr lang="en" sz="1900"/>
              <a:t> glider</a:t>
            </a:r>
            <a:endParaRPr sz="1900"/>
          </a:p>
          <a:p>
            <a:pPr indent="-349250" lvl="0" marL="457200" rtl="0" algn="l">
              <a:spcBef>
                <a:spcPts val="0"/>
              </a:spcBef>
              <a:spcAft>
                <a:spcPts val="0"/>
              </a:spcAft>
              <a:buSzPts val="1900"/>
              <a:buChar char="●"/>
            </a:pPr>
            <a:r>
              <a:rPr lang="en" sz="1900"/>
              <a:t>Smaller electronics</a:t>
            </a:r>
            <a:endParaRPr sz="1900"/>
          </a:p>
          <a:p>
            <a:pPr indent="-349250" lvl="0" marL="457200" rtl="0" algn="l">
              <a:spcBef>
                <a:spcPts val="0"/>
              </a:spcBef>
              <a:spcAft>
                <a:spcPts val="0"/>
              </a:spcAft>
              <a:buSzPts val="1900"/>
              <a:buChar char="●"/>
            </a:pPr>
            <a:r>
              <a:rPr lang="en" sz="1900"/>
              <a:t>Integrated tracking</a:t>
            </a:r>
            <a:endParaRPr sz="1900"/>
          </a:p>
        </p:txBody>
      </p:sp>
      <p:pic>
        <p:nvPicPr>
          <p:cNvPr id="187" name="Google Shape;187;p25"/>
          <p:cNvPicPr preferRelativeResize="0"/>
          <p:nvPr/>
        </p:nvPicPr>
        <p:blipFill rotWithShape="1">
          <a:blip r:embed="rId3">
            <a:alphaModFix/>
          </a:blip>
          <a:srcRect b="16880" l="0" r="0" t="37877"/>
          <a:stretch/>
        </p:blipFill>
        <p:spPr>
          <a:xfrm>
            <a:off x="6570775" y="586800"/>
            <a:ext cx="2238651" cy="1350374"/>
          </a:xfrm>
          <a:prstGeom prst="rect">
            <a:avLst/>
          </a:prstGeom>
          <a:noFill/>
          <a:ln>
            <a:noFill/>
          </a:ln>
        </p:spPr>
      </p:pic>
      <p:pic>
        <p:nvPicPr>
          <p:cNvPr id="188" name="Google Shape;188;p25"/>
          <p:cNvPicPr preferRelativeResize="0"/>
          <p:nvPr/>
        </p:nvPicPr>
        <p:blipFill rotWithShape="1">
          <a:blip r:embed="rId4">
            <a:alphaModFix/>
          </a:blip>
          <a:srcRect b="18612" l="0" r="0" t="16469"/>
          <a:stretch/>
        </p:blipFill>
        <p:spPr>
          <a:xfrm>
            <a:off x="4779100" y="586800"/>
            <a:ext cx="1574025" cy="1086650"/>
          </a:xfrm>
          <a:prstGeom prst="rect">
            <a:avLst/>
          </a:prstGeom>
          <a:noFill/>
          <a:ln>
            <a:noFill/>
          </a:ln>
        </p:spPr>
      </p:pic>
      <p:pic>
        <p:nvPicPr>
          <p:cNvPr id="189" name="Google Shape;189;p25"/>
          <p:cNvPicPr preferRelativeResize="0"/>
          <p:nvPr/>
        </p:nvPicPr>
        <p:blipFill>
          <a:blip r:embed="rId5">
            <a:alphaModFix/>
          </a:blip>
          <a:stretch>
            <a:fillRect/>
          </a:stretch>
        </p:blipFill>
        <p:spPr>
          <a:xfrm>
            <a:off x="6840125" y="2054784"/>
            <a:ext cx="1867876" cy="1169966"/>
          </a:xfrm>
          <a:prstGeom prst="rect">
            <a:avLst/>
          </a:prstGeom>
          <a:noFill/>
          <a:ln>
            <a:noFill/>
          </a:ln>
        </p:spPr>
      </p:pic>
      <p:pic>
        <p:nvPicPr>
          <p:cNvPr id="190" name="Google Shape;190;p25"/>
          <p:cNvPicPr preferRelativeResize="0"/>
          <p:nvPr/>
        </p:nvPicPr>
        <p:blipFill>
          <a:blip r:embed="rId6">
            <a:alphaModFix/>
          </a:blip>
          <a:stretch>
            <a:fillRect/>
          </a:stretch>
        </p:blipFill>
        <p:spPr>
          <a:xfrm>
            <a:off x="2055250" y="3498550"/>
            <a:ext cx="2342098" cy="1463824"/>
          </a:xfrm>
          <a:prstGeom prst="rect">
            <a:avLst/>
          </a:prstGeom>
          <a:noFill/>
          <a:ln>
            <a:noFill/>
          </a:ln>
        </p:spPr>
      </p:pic>
      <p:pic>
        <p:nvPicPr>
          <p:cNvPr id="191" name="Google Shape;191;p25"/>
          <p:cNvPicPr preferRelativeResize="0"/>
          <p:nvPr/>
        </p:nvPicPr>
        <p:blipFill rotWithShape="1">
          <a:blip r:embed="rId7">
            <a:alphaModFix/>
          </a:blip>
          <a:srcRect b="19443" l="0" r="0" t="27037"/>
          <a:stretch/>
        </p:blipFill>
        <p:spPr>
          <a:xfrm>
            <a:off x="6751883" y="3342375"/>
            <a:ext cx="2112791" cy="1507727"/>
          </a:xfrm>
          <a:prstGeom prst="rect">
            <a:avLst/>
          </a:prstGeom>
          <a:noFill/>
          <a:ln>
            <a:noFill/>
          </a:ln>
        </p:spPr>
      </p:pic>
      <p:pic>
        <p:nvPicPr>
          <p:cNvPr id="192" name="Google Shape;192;p25"/>
          <p:cNvPicPr preferRelativeResize="0"/>
          <p:nvPr/>
        </p:nvPicPr>
        <p:blipFill>
          <a:blip r:embed="rId8">
            <a:alphaModFix/>
          </a:blip>
          <a:stretch>
            <a:fillRect/>
          </a:stretch>
        </p:blipFill>
        <p:spPr>
          <a:xfrm>
            <a:off x="4530162" y="1937175"/>
            <a:ext cx="1999450" cy="2817374"/>
          </a:xfrm>
          <a:prstGeom prst="rect">
            <a:avLst/>
          </a:prstGeom>
          <a:noFill/>
          <a:ln>
            <a:noFill/>
          </a:ln>
        </p:spPr>
      </p:pic>
      <p:pic>
        <p:nvPicPr>
          <p:cNvPr id="193" name="Google Shape;193;p25"/>
          <p:cNvPicPr preferRelativeResize="0"/>
          <p:nvPr/>
        </p:nvPicPr>
        <p:blipFill>
          <a:blip r:embed="rId9">
            <a:alphaModFix/>
          </a:blip>
          <a:stretch>
            <a:fillRect/>
          </a:stretch>
        </p:blipFill>
        <p:spPr>
          <a:xfrm>
            <a:off x="356025" y="3532163"/>
            <a:ext cx="1396601" cy="1396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Credits</a:t>
            </a:r>
            <a:endParaRPr/>
          </a:p>
        </p:txBody>
      </p:sp>
      <p:sp>
        <p:nvSpPr>
          <p:cNvPr id="199" name="Google Shape;199;p26"/>
          <p:cNvSpPr txBox="1"/>
          <p:nvPr>
            <p:ph idx="1" type="body"/>
          </p:nvPr>
        </p:nvSpPr>
        <p:spPr>
          <a:xfrm>
            <a:off x="729450" y="2078875"/>
            <a:ext cx="7688700" cy="30645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SzPts val="2400"/>
              <a:buChar char="●"/>
            </a:pPr>
            <a:r>
              <a:rPr lang="en"/>
              <a:t>Thanks to Max and Seth Kendall for all the help and making this possible. </a:t>
            </a:r>
            <a:endParaRPr/>
          </a:p>
          <a:p>
            <a:pPr indent="-381000" lvl="0" marL="457200" rtl="0" algn="l">
              <a:spcBef>
                <a:spcPts val="0"/>
              </a:spcBef>
              <a:spcAft>
                <a:spcPts val="0"/>
              </a:spcAft>
              <a:buSzPts val="2400"/>
              <a:buChar char="●"/>
            </a:pPr>
            <a:r>
              <a:rPr lang="en"/>
              <a:t>Thanks to Mike Malis for help with the aerodynamics.</a:t>
            </a:r>
            <a:endParaRPr/>
          </a:p>
          <a:p>
            <a:pPr indent="-381000" lvl="0" marL="457200" rtl="0" algn="l">
              <a:spcBef>
                <a:spcPts val="0"/>
              </a:spcBef>
              <a:spcAft>
                <a:spcPts val="0"/>
              </a:spcAft>
              <a:buSzPts val="2400"/>
              <a:buChar char="●"/>
            </a:pPr>
            <a:r>
              <a:rPr lang="en"/>
              <a:t>Thanks to Brett Miwa, Joe Fitzgerald, Mike </a:t>
            </a:r>
            <a:r>
              <a:rPr lang="en"/>
              <a:t>Hojnowski</a:t>
            </a:r>
            <a:r>
              <a:rPr lang="en"/>
              <a:t>,  Mark Jessop, and all the other people at NEST and on the NEWBS Discord server. </a:t>
            </a:r>
            <a:endParaRPr/>
          </a:p>
          <a:p>
            <a:pPr indent="-381000" lvl="0" marL="457200" rtl="0" algn="l">
              <a:spcBef>
                <a:spcPts val="0"/>
              </a:spcBef>
              <a:spcAft>
                <a:spcPts val="0"/>
              </a:spcAft>
              <a:buSzPts val="2400"/>
              <a:buChar char="●"/>
            </a:pPr>
            <a:r>
              <a:rPr lang="en"/>
              <a:t>Thanks to my parents for all the support.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a:t>
            </a:r>
            <a:endParaRPr sz="3100"/>
          </a:p>
        </p:txBody>
      </p:sp>
      <p:sp>
        <p:nvSpPr>
          <p:cNvPr id="205" name="Google Shape;205;p27"/>
          <p:cNvSpPr txBox="1"/>
          <p:nvPr>
            <p:ph idx="1" type="body"/>
          </p:nvPr>
        </p:nvSpPr>
        <p:spPr>
          <a:xfrm>
            <a:off x="729450" y="2078875"/>
            <a:ext cx="7688700" cy="30645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Project page + GitHub</a:t>
            </a:r>
            <a:r>
              <a:rPr lang="en" sz="2400"/>
              <a:t>: </a:t>
            </a:r>
            <a:r>
              <a:rPr lang="en" sz="2400" u="sng">
                <a:solidFill>
                  <a:schemeClr val="accent5"/>
                </a:solidFill>
                <a:hlinkClick r:id="rId3">
                  <a:extLst>
                    <a:ext uri="{A12FA001-AC4F-418D-AE19-62706E023703}">
                      <ahyp:hlinkClr val="tx"/>
                    </a:ext>
                  </a:extLst>
                </a:hlinkClick>
              </a:rPr>
              <a:t>https://github.com/crnicholson/StratoSoar-MK2</a:t>
            </a:r>
            <a:endParaRPr sz="2400"/>
          </a:p>
          <a:p>
            <a:pPr indent="-381000" lvl="0" marL="457200" rtl="0" algn="l">
              <a:spcBef>
                <a:spcPts val="0"/>
              </a:spcBef>
              <a:spcAft>
                <a:spcPts val="0"/>
              </a:spcAft>
              <a:buSzPts val="2400"/>
              <a:buChar char="●"/>
            </a:pPr>
            <a:r>
              <a:rPr lang="en" sz="2400"/>
              <a:t>Photos + videos</a:t>
            </a:r>
            <a:r>
              <a:rPr lang="en" sz="2400"/>
              <a:t>: </a:t>
            </a:r>
            <a:r>
              <a:rPr lang="en" sz="2400" u="sng">
                <a:solidFill>
                  <a:schemeClr val="hlink"/>
                </a:solidFill>
                <a:hlinkClick r:id="rId4"/>
              </a:rPr>
              <a:t>https://github.com/crnicholson/StratoSoar-MK2-Media</a:t>
            </a:r>
            <a:r>
              <a:rPr lang="en" sz="2400"/>
              <a:t> </a:t>
            </a:r>
            <a:endParaRPr sz="2400"/>
          </a:p>
          <a:p>
            <a:pPr indent="-381000" lvl="0" marL="457200" rtl="0" algn="l">
              <a:spcBef>
                <a:spcPts val="0"/>
              </a:spcBef>
              <a:spcAft>
                <a:spcPts val="0"/>
              </a:spcAft>
              <a:buSzPts val="2400"/>
              <a:buChar char="●"/>
            </a:pPr>
            <a:r>
              <a:rPr lang="en" sz="2400"/>
              <a:t>Email: charlienicholsonr@gmail.com</a:t>
            </a:r>
            <a:endParaRPr sz="2400"/>
          </a:p>
        </p:txBody>
      </p:sp>
      <p:pic>
        <p:nvPicPr>
          <p:cNvPr id="206" name="Google Shape;206;p27"/>
          <p:cNvPicPr preferRelativeResize="0"/>
          <p:nvPr/>
        </p:nvPicPr>
        <p:blipFill>
          <a:blip r:embed="rId5">
            <a:alphaModFix/>
          </a:blip>
          <a:stretch>
            <a:fillRect/>
          </a:stretch>
        </p:blipFill>
        <p:spPr>
          <a:xfrm>
            <a:off x="7181725" y="920075"/>
            <a:ext cx="1490351" cy="1490351"/>
          </a:xfrm>
          <a:prstGeom prst="rect">
            <a:avLst/>
          </a:prstGeom>
          <a:noFill/>
          <a:ln>
            <a:noFill/>
          </a:ln>
        </p:spPr>
      </p:pic>
      <p:cxnSp>
        <p:nvCxnSpPr>
          <p:cNvPr id="207" name="Google Shape;207;p27"/>
          <p:cNvCxnSpPr/>
          <p:nvPr/>
        </p:nvCxnSpPr>
        <p:spPr>
          <a:xfrm flipH="1">
            <a:off x="6403200" y="1742675"/>
            <a:ext cx="590400" cy="620700"/>
          </a:xfrm>
          <a:prstGeom prst="straightConnector1">
            <a:avLst/>
          </a:prstGeom>
          <a:noFill/>
          <a:ln cap="flat" cmpd="sng" w="38100">
            <a:solidFill>
              <a:srgbClr val="EB56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Journey</a:t>
            </a:r>
            <a:endParaRPr sz="3100"/>
          </a:p>
        </p:txBody>
      </p:sp>
      <p:pic>
        <p:nvPicPr>
          <p:cNvPr id="213" name="Google Shape;213;p28"/>
          <p:cNvPicPr preferRelativeResize="0"/>
          <p:nvPr/>
        </p:nvPicPr>
        <p:blipFill rotWithShape="1">
          <a:blip r:embed="rId3">
            <a:alphaModFix/>
          </a:blip>
          <a:srcRect b="34222" l="0" r="0" t="14081"/>
          <a:stretch/>
        </p:blipFill>
        <p:spPr>
          <a:xfrm>
            <a:off x="3605625" y="2991925"/>
            <a:ext cx="2615750" cy="1802977"/>
          </a:xfrm>
          <a:prstGeom prst="rect">
            <a:avLst/>
          </a:prstGeom>
          <a:noFill/>
          <a:ln>
            <a:noFill/>
          </a:ln>
        </p:spPr>
      </p:pic>
      <p:pic>
        <p:nvPicPr>
          <p:cNvPr id="214" name="Google Shape;214;p28"/>
          <p:cNvPicPr preferRelativeResize="0"/>
          <p:nvPr/>
        </p:nvPicPr>
        <p:blipFill>
          <a:blip r:embed="rId4">
            <a:alphaModFix/>
          </a:blip>
          <a:stretch>
            <a:fillRect/>
          </a:stretch>
        </p:blipFill>
        <p:spPr>
          <a:xfrm>
            <a:off x="391850" y="2735888"/>
            <a:ext cx="2745349" cy="2059000"/>
          </a:xfrm>
          <a:prstGeom prst="rect">
            <a:avLst/>
          </a:prstGeom>
          <a:noFill/>
          <a:ln>
            <a:noFill/>
          </a:ln>
        </p:spPr>
      </p:pic>
      <p:pic>
        <p:nvPicPr>
          <p:cNvPr id="215" name="Google Shape;215;p28"/>
          <p:cNvPicPr preferRelativeResize="0"/>
          <p:nvPr/>
        </p:nvPicPr>
        <p:blipFill>
          <a:blip r:embed="rId5">
            <a:alphaModFix/>
          </a:blip>
          <a:stretch>
            <a:fillRect/>
          </a:stretch>
        </p:blipFill>
        <p:spPr>
          <a:xfrm>
            <a:off x="6689799" y="627774"/>
            <a:ext cx="1581101" cy="2108124"/>
          </a:xfrm>
          <a:prstGeom prst="rect">
            <a:avLst/>
          </a:prstGeom>
          <a:noFill/>
          <a:ln>
            <a:noFill/>
          </a:ln>
        </p:spPr>
      </p:pic>
      <p:pic>
        <p:nvPicPr>
          <p:cNvPr id="216" name="Google Shape;216;p28"/>
          <p:cNvPicPr preferRelativeResize="0"/>
          <p:nvPr/>
        </p:nvPicPr>
        <p:blipFill>
          <a:blip r:embed="rId6">
            <a:alphaModFix/>
          </a:blip>
          <a:stretch>
            <a:fillRect/>
          </a:stretch>
        </p:blipFill>
        <p:spPr>
          <a:xfrm>
            <a:off x="6689800" y="3326857"/>
            <a:ext cx="1957402" cy="14680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Legal Shmeegle</a:t>
            </a:r>
            <a:endParaRPr sz="3100"/>
          </a:p>
        </p:txBody>
      </p:sp>
      <p:sp>
        <p:nvSpPr>
          <p:cNvPr id="222" name="Google Shape;222;p29"/>
          <p:cNvSpPr txBox="1"/>
          <p:nvPr>
            <p:ph idx="1" type="body"/>
          </p:nvPr>
        </p:nvSpPr>
        <p:spPr>
          <a:xfrm>
            <a:off x="729450" y="2078875"/>
            <a:ext cx="3560100" cy="3064500"/>
          </a:xfrm>
          <a:prstGeom prst="rect">
            <a:avLst/>
          </a:prstGeom>
        </p:spPr>
        <p:txBody>
          <a:bodyPr anchorCtr="0" anchor="t" bIns="91425" lIns="91425" spcFirstLastPara="1" rIns="91425" wrap="square" tIns="91425">
            <a:normAutofit fontScale="55000" lnSpcReduction="10000"/>
          </a:bodyPr>
          <a:lstStyle/>
          <a:p>
            <a:pPr indent="-383544" lvl="0" marL="457200" rtl="0" algn="l">
              <a:spcBef>
                <a:spcPts val="0"/>
              </a:spcBef>
              <a:spcAft>
                <a:spcPts val="0"/>
              </a:spcAft>
              <a:buSzPct val="100000"/>
              <a:buChar char="●"/>
            </a:pPr>
            <a:r>
              <a:rPr lang="en" sz="4436"/>
              <a:t>Glider is free flight glider</a:t>
            </a:r>
            <a:endParaRPr sz="4436"/>
          </a:p>
          <a:p>
            <a:pPr indent="-383544" lvl="0" marL="457200" rtl="0" algn="l">
              <a:spcBef>
                <a:spcPts val="0"/>
              </a:spcBef>
              <a:spcAft>
                <a:spcPts val="0"/>
              </a:spcAft>
              <a:buSzPct val="100000"/>
              <a:buChar char="●"/>
            </a:pPr>
            <a:r>
              <a:rPr lang="en" sz="4436"/>
              <a:t>Loophole means little restrictions from FAA</a:t>
            </a:r>
            <a:endParaRPr sz="4436"/>
          </a:p>
          <a:p>
            <a:pPr indent="-383544" lvl="0" marL="457200" rtl="0" algn="l">
              <a:spcBef>
                <a:spcPts val="0"/>
              </a:spcBef>
              <a:spcAft>
                <a:spcPts val="0"/>
              </a:spcAft>
              <a:buSzPct val="100000"/>
              <a:buChar char="●"/>
            </a:pPr>
            <a:r>
              <a:rPr lang="en" sz="4436"/>
              <a:t>However, tracker is not FCC approved</a:t>
            </a:r>
            <a:endParaRPr sz="4436"/>
          </a:p>
          <a:p>
            <a:pPr indent="0" lvl="0" marL="457200" rtl="0" algn="l">
              <a:spcBef>
                <a:spcPts val="1200"/>
              </a:spcBef>
              <a:spcAft>
                <a:spcPts val="1200"/>
              </a:spcAft>
              <a:buNone/>
            </a:pPr>
            <a:r>
              <a:t/>
            </a:r>
            <a:endParaRPr sz="2400"/>
          </a:p>
        </p:txBody>
      </p:sp>
      <p:pic>
        <p:nvPicPr>
          <p:cNvPr id="223" name="Google Shape;223;p29"/>
          <p:cNvPicPr preferRelativeResize="0"/>
          <p:nvPr/>
        </p:nvPicPr>
        <p:blipFill>
          <a:blip r:embed="rId3">
            <a:alphaModFix/>
          </a:blip>
          <a:stretch>
            <a:fillRect/>
          </a:stretch>
        </p:blipFill>
        <p:spPr>
          <a:xfrm>
            <a:off x="4499025" y="1148439"/>
            <a:ext cx="4270975" cy="2846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The Problem</a:t>
            </a:r>
            <a:endParaRPr sz="3100"/>
          </a:p>
        </p:txBody>
      </p:sp>
      <p:sp>
        <p:nvSpPr>
          <p:cNvPr id="95" name="Google Shape;95;p14"/>
          <p:cNvSpPr txBox="1"/>
          <p:nvPr>
            <p:ph idx="1" type="body"/>
          </p:nvPr>
        </p:nvSpPr>
        <p:spPr>
          <a:xfrm>
            <a:off x="729450" y="2078875"/>
            <a:ext cx="4501500" cy="22611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SzPts val="2400"/>
              <a:buChar char="●"/>
            </a:pPr>
            <a:r>
              <a:rPr lang="en" sz="2400"/>
              <a:t>Radiosondes pollute everyday</a:t>
            </a:r>
            <a:endParaRPr sz="2400"/>
          </a:p>
          <a:p>
            <a:pPr indent="-381000" lvl="0" marL="457200" rtl="0" algn="l">
              <a:spcBef>
                <a:spcPts val="0"/>
              </a:spcBef>
              <a:spcAft>
                <a:spcPts val="0"/>
              </a:spcAft>
              <a:buSzPts val="2400"/>
              <a:buChar char="●"/>
            </a:pPr>
            <a:r>
              <a:rPr lang="en" sz="2400"/>
              <a:t>They drop circuit boards, batteries and foam</a:t>
            </a:r>
            <a:endParaRPr sz="2400"/>
          </a:p>
          <a:p>
            <a:pPr indent="0" lvl="0" marL="0" rtl="0" algn="l">
              <a:spcBef>
                <a:spcPts val="1200"/>
              </a:spcBef>
              <a:spcAft>
                <a:spcPts val="1200"/>
              </a:spcAft>
              <a:buNone/>
            </a:pPr>
            <a:r>
              <a:t/>
            </a:r>
            <a:endParaRPr/>
          </a:p>
        </p:txBody>
      </p:sp>
      <p:pic>
        <p:nvPicPr>
          <p:cNvPr id="96" name="Google Shape;96;p14"/>
          <p:cNvPicPr preferRelativeResize="0"/>
          <p:nvPr/>
        </p:nvPicPr>
        <p:blipFill>
          <a:blip r:embed="rId3">
            <a:alphaModFix/>
          </a:blip>
          <a:stretch>
            <a:fillRect/>
          </a:stretch>
        </p:blipFill>
        <p:spPr>
          <a:xfrm>
            <a:off x="5404276" y="770189"/>
            <a:ext cx="2702350" cy="36031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The Solution</a:t>
            </a:r>
            <a:endParaRPr sz="3100"/>
          </a:p>
        </p:txBody>
      </p:sp>
      <p:sp>
        <p:nvSpPr>
          <p:cNvPr id="102" name="Google Shape;102;p15"/>
          <p:cNvSpPr txBox="1"/>
          <p:nvPr>
            <p:ph idx="1" type="body"/>
          </p:nvPr>
        </p:nvSpPr>
        <p:spPr>
          <a:xfrm>
            <a:off x="729450" y="2078875"/>
            <a:ext cx="4287900" cy="2261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A glider that can steer home for reuse</a:t>
            </a:r>
            <a:endParaRPr sz="2400"/>
          </a:p>
          <a:p>
            <a:pPr indent="-381000" lvl="0" marL="457200" rtl="0" algn="l">
              <a:spcBef>
                <a:spcPts val="0"/>
              </a:spcBef>
              <a:spcAft>
                <a:spcPts val="0"/>
              </a:spcAft>
              <a:buSzPts val="2400"/>
              <a:buChar char="●"/>
            </a:pPr>
            <a:r>
              <a:rPr lang="en" sz="2400"/>
              <a:t>Glider has same sensors that a radiosonde would have + more</a:t>
            </a:r>
            <a:endParaRPr/>
          </a:p>
        </p:txBody>
      </p:sp>
      <p:pic>
        <p:nvPicPr>
          <p:cNvPr id="103" name="Google Shape;103;p15"/>
          <p:cNvPicPr preferRelativeResize="0"/>
          <p:nvPr/>
        </p:nvPicPr>
        <p:blipFill rotWithShape="1">
          <a:blip r:embed="rId3">
            <a:alphaModFix/>
          </a:blip>
          <a:srcRect b="25814" l="28053" r="31372" t="21875"/>
          <a:stretch/>
        </p:blipFill>
        <p:spPr>
          <a:xfrm>
            <a:off x="5701450" y="774877"/>
            <a:ext cx="2296474" cy="3947448"/>
          </a:xfrm>
          <a:prstGeom prst="rect">
            <a:avLst/>
          </a:prstGeom>
          <a:noFill/>
          <a:ln>
            <a:noFill/>
          </a:ln>
        </p:spPr>
      </p:pic>
      <p:sp>
        <p:nvSpPr>
          <p:cNvPr id="104" name="Google Shape;104;p15"/>
          <p:cNvSpPr txBox="1"/>
          <p:nvPr/>
        </p:nvSpPr>
        <p:spPr>
          <a:xfrm>
            <a:off x="5621613" y="4463150"/>
            <a:ext cx="237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accent1"/>
                </a:solidFill>
                <a:latin typeface="Lato"/>
                <a:ea typeface="Lato"/>
                <a:cs typeface="Lato"/>
                <a:sym typeface="Lato"/>
              </a:rPr>
              <a:t>First revision of the circuit board.</a:t>
            </a:r>
            <a:endParaRPr i="1" sz="1300">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Past Work</a:t>
            </a:r>
            <a:endParaRPr/>
          </a:p>
        </p:txBody>
      </p:sp>
      <p:sp>
        <p:nvSpPr>
          <p:cNvPr id="110" name="Google Shape;110;p16"/>
          <p:cNvSpPr txBox="1"/>
          <p:nvPr>
            <p:ph idx="1" type="body"/>
          </p:nvPr>
        </p:nvSpPr>
        <p:spPr>
          <a:xfrm>
            <a:off x="729450" y="2078875"/>
            <a:ext cx="3773700" cy="2261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a:t>Tried last year with StratoSoar MK1</a:t>
            </a:r>
            <a:endParaRPr/>
          </a:p>
          <a:p>
            <a:pPr indent="-381000" lvl="0" marL="457200" rtl="0" algn="l">
              <a:spcBef>
                <a:spcPts val="0"/>
              </a:spcBef>
              <a:spcAft>
                <a:spcPts val="0"/>
              </a:spcAft>
              <a:buSzPts val="2400"/>
              <a:buChar char="●"/>
            </a:pPr>
            <a:r>
              <a:rPr lang="en"/>
              <a:t>Didn’t achieve </a:t>
            </a:r>
            <a:r>
              <a:rPr lang="en"/>
              <a:t>autonomy</a:t>
            </a:r>
            <a:r>
              <a:rPr lang="en"/>
              <a:t> or correct tracking</a:t>
            </a:r>
            <a:endParaRPr/>
          </a:p>
        </p:txBody>
      </p:sp>
      <p:pic>
        <p:nvPicPr>
          <p:cNvPr id="111" name="Google Shape;111;p16"/>
          <p:cNvPicPr preferRelativeResize="0"/>
          <p:nvPr/>
        </p:nvPicPr>
        <p:blipFill rotWithShape="1">
          <a:blip r:embed="rId3">
            <a:alphaModFix/>
          </a:blip>
          <a:srcRect b="0" l="12182" r="18319" t="0"/>
          <a:stretch/>
        </p:blipFill>
        <p:spPr>
          <a:xfrm>
            <a:off x="4889950" y="1001350"/>
            <a:ext cx="3880474" cy="31408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What I Did</a:t>
            </a:r>
            <a:endParaRPr sz="3100"/>
          </a:p>
        </p:txBody>
      </p:sp>
      <p:sp>
        <p:nvSpPr>
          <p:cNvPr id="117" name="Google Shape;117;p17"/>
          <p:cNvSpPr txBox="1"/>
          <p:nvPr>
            <p:ph idx="1" type="body"/>
          </p:nvPr>
        </p:nvSpPr>
        <p:spPr>
          <a:xfrm>
            <a:off x="729450" y="2078875"/>
            <a:ext cx="4365600" cy="30258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SzPts val="2400"/>
              <a:buChar char="●"/>
            </a:pPr>
            <a:r>
              <a:rPr lang="en" sz="2400"/>
              <a:t>Autonomous glider</a:t>
            </a:r>
            <a:endParaRPr sz="2400"/>
          </a:p>
          <a:p>
            <a:pPr indent="-381000" lvl="0" marL="457200" rtl="0" algn="l">
              <a:spcBef>
                <a:spcPts val="0"/>
              </a:spcBef>
              <a:spcAft>
                <a:spcPts val="0"/>
              </a:spcAft>
              <a:buSzPts val="2400"/>
              <a:buChar char="●"/>
            </a:pPr>
            <a:r>
              <a:rPr lang="en" sz="2400"/>
              <a:t>Custom flight computer PCB</a:t>
            </a:r>
            <a:endParaRPr sz="2400"/>
          </a:p>
          <a:p>
            <a:pPr indent="-381000" lvl="0" marL="457200" rtl="0" algn="l">
              <a:spcBef>
                <a:spcPts val="0"/>
              </a:spcBef>
              <a:spcAft>
                <a:spcPts val="0"/>
              </a:spcAft>
              <a:buSzPts val="2400"/>
              <a:buChar char="●"/>
            </a:pPr>
            <a:r>
              <a:rPr lang="en" sz="2400"/>
              <a:t>Launch from </a:t>
            </a:r>
            <a:r>
              <a:rPr lang="en"/>
              <a:t>5</a:t>
            </a:r>
            <a:r>
              <a:rPr lang="en" sz="2400"/>
              <a:t>,000 feet</a:t>
            </a:r>
            <a:endParaRPr sz="2400"/>
          </a:p>
          <a:p>
            <a:pPr indent="-381000" lvl="0" marL="457200" rtl="0" algn="l">
              <a:spcBef>
                <a:spcPts val="0"/>
              </a:spcBef>
              <a:spcAft>
                <a:spcPts val="0"/>
              </a:spcAft>
              <a:buSzPts val="2400"/>
              <a:buChar char="●"/>
            </a:pPr>
            <a:r>
              <a:rPr lang="en" sz="2400"/>
              <a:t>Tiny4FSK tracking system, designed by Max Kendall W0MXX</a:t>
            </a:r>
            <a:endParaRPr sz="2400"/>
          </a:p>
        </p:txBody>
      </p:sp>
      <p:pic>
        <p:nvPicPr>
          <p:cNvPr id="118" name="Google Shape;118;p17"/>
          <p:cNvPicPr preferRelativeResize="0"/>
          <p:nvPr/>
        </p:nvPicPr>
        <p:blipFill>
          <a:blip r:embed="rId3">
            <a:alphaModFix/>
          </a:blip>
          <a:stretch>
            <a:fillRect/>
          </a:stretch>
        </p:blipFill>
        <p:spPr>
          <a:xfrm>
            <a:off x="5133879" y="1030729"/>
            <a:ext cx="3593600" cy="3082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The Glider</a:t>
            </a:r>
            <a:endParaRPr sz="3100"/>
          </a:p>
        </p:txBody>
      </p:sp>
      <p:sp>
        <p:nvSpPr>
          <p:cNvPr id="124" name="Google Shape;124;p18"/>
          <p:cNvSpPr txBox="1"/>
          <p:nvPr>
            <p:ph idx="1" type="body"/>
          </p:nvPr>
        </p:nvSpPr>
        <p:spPr>
          <a:xfrm>
            <a:off x="729450" y="2078875"/>
            <a:ext cx="3689700" cy="3025800"/>
          </a:xfrm>
          <a:prstGeom prst="rect">
            <a:avLst/>
          </a:prstGeom>
        </p:spPr>
        <p:txBody>
          <a:bodyPr anchorCtr="0" anchor="t" bIns="91425" lIns="91425" spcFirstLastPara="1" rIns="91425" wrap="square" tIns="91425">
            <a:normAutofit lnSpcReduction="10000"/>
          </a:bodyPr>
          <a:lstStyle/>
          <a:p>
            <a:pPr indent="-381000" lvl="0" marL="457200" rtl="0" algn="l">
              <a:spcBef>
                <a:spcPts val="0"/>
              </a:spcBef>
              <a:spcAft>
                <a:spcPts val="0"/>
              </a:spcAft>
              <a:buSzPts val="2400"/>
              <a:buChar char="●"/>
            </a:pPr>
            <a:r>
              <a:rPr lang="en" sz="2400"/>
              <a:t>Store bought foam glider</a:t>
            </a:r>
            <a:endParaRPr sz="2400"/>
          </a:p>
          <a:p>
            <a:pPr indent="-381000" lvl="0" marL="457200" rtl="0" algn="l">
              <a:spcBef>
                <a:spcPts val="0"/>
              </a:spcBef>
              <a:spcAft>
                <a:spcPts val="0"/>
              </a:spcAft>
              <a:buSzPts val="2400"/>
              <a:buChar char="●"/>
            </a:pPr>
            <a:r>
              <a:rPr lang="en" sz="2400"/>
              <a:t>Cockpit rigged to hold custom PCB</a:t>
            </a:r>
            <a:endParaRPr sz="2400"/>
          </a:p>
          <a:p>
            <a:pPr indent="-381000" lvl="0" marL="457200" rtl="0" algn="l">
              <a:spcBef>
                <a:spcPts val="0"/>
              </a:spcBef>
              <a:spcAft>
                <a:spcPts val="0"/>
              </a:spcAft>
              <a:buSzPts val="2400"/>
              <a:buChar char="●"/>
            </a:pPr>
            <a:r>
              <a:rPr lang="en" sz="2400"/>
              <a:t>Rudder modified for servo</a:t>
            </a:r>
            <a:endParaRPr sz="2400"/>
          </a:p>
          <a:p>
            <a:pPr indent="-381000" lvl="0" marL="457200" rtl="0" algn="l">
              <a:spcBef>
                <a:spcPts val="0"/>
              </a:spcBef>
              <a:spcAft>
                <a:spcPts val="0"/>
              </a:spcAft>
              <a:buSzPts val="2400"/>
              <a:buChar char="●"/>
            </a:pPr>
            <a:r>
              <a:rPr lang="en" sz="2400"/>
              <a:t>Bay for tracker</a:t>
            </a:r>
            <a:endParaRPr sz="2400"/>
          </a:p>
        </p:txBody>
      </p:sp>
      <p:pic>
        <p:nvPicPr>
          <p:cNvPr id="125" name="Google Shape;125;p18"/>
          <p:cNvPicPr preferRelativeResize="0"/>
          <p:nvPr/>
        </p:nvPicPr>
        <p:blipFill rotWithShape="1">
          <a:blip r:embed="rId3">
            <a:alphaModFix/>
          </a:blip>
          <a:srcRect b="23675" l="0" r="0" t="0"/>
          <a:stretch/>
        </p:blipFill>
        <p:spPr>
          <a:xfrm>
            <a:off x="6581075" y="666475"/>
            <a:ext cx="2406002" cy="2448599"/>
          </a:xfrm>
          <a:prstGeom prst="rect">
            <a:avLst/>
          </a:prstGeom>
          <a:noFill/>
          <a:ln>
            <a:noFill/>
          </a:ln>
        </p:spPr>
      </p:pic>
      <p:pic>
        <p:nvPicPr>
          <p:cNvPr id="126" name="Google Shape;126;p18"/>
          <p:cNvPicPr preferRelativeResize="0"/>
          <p:nvPr/>
        </p:nvPicPr>
        <p:blipFill>
          <a:blip r:embed="rId4">
            <a:alphaModFix/>
          </a:blip>
          <a:stretch>
            <a:fillRect/>
          </a:stretch>
        </p:blipFill>
        <p:spPr>
          <a:xfrm>
            <a:off x="4603657" y="666475"/>
            <a:ext cx="1792858" cy="2390451"/>
          </a:xfrm>
          <a:prstGeom prst="rect">
            <a:avLst/>
          </a:prstGeom>
          <a:noFill/>
          <a:ln>
            <a:noFill/>
          </a:ln>
        </p:spPr>
      </p:pic>
      <p:pic>
        <p:nvPicPr>
          <p:cNvPr id="127" name="Google Shape;127;p18"/>
          <p:cNvPicPr preferRelativeResize="0"/>
          <p:nvPr/>
        </p:nvPicPr>
        <p:blipFill rotWithShape="1">
          <a:blip r:embed="rId5">
            <a:alphaModFix/>
          </a:blip>
          <a:srcRect b="0" l="12064" r="0" t="0"/>
          <a:stretch/>
        </p:blipFill>
        <p:spPr>
          <a:xfrm rot="-5400000">
            <a:off x="5804725" y="2820450"/>
            <a:ext cx="1719775" cy="2607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The Glider (Cont.)</a:t>
            </a:r>
            <a:endParaRPr sz="3100"/>
          </a:p>
        </p:txBody>
      </p:sp>
      <p:pic>
        <p:nvPicPr>
          <p:cNvPr id="133" name="Google Shape;133;p19"/>
          <p:cNvPicPr preferRelativeResize="0"/>
          <p:nvPr/>
        </p:nvPicPr>
        <p:blipFill>
          <a:blip r:embed="rId3">
            <a:alphaModFix/>
          </a:blip>
          <a:stretch>
            <a:fillRect/>
          </a:stretch>
        </p:blipFill>
        <p:spPr>
          <a:xfrm rot="5400000">
            <a:off x="4715023" y="1325850"/>
            <a:ext cx="4048727" cy="3036526"/>
          </a:xfrm>
          <a:prstGeom prst="rect">
            <a:avLst/>
          </a:prstGeom>
          <a:noFill/>
          <a:ln>
            <a:noFill/>
          </a:ln>
        </p:spPr>
      </p:pic>
      <p:pic>
        <p:nvPicPr>
          <p:cNvPr id="134" name="Google Shape;134;p19"/>
          <p:cNvPicPr preferRelativeResize="0"/>
          <p:nvPr/>
        </p:nvPicPr>
        <p:blipFill>
          <a:blip r:embed="rId4">
            <a:alphaModFix/>
          </a:blip>
          <a:stretch>
            <a:fillRect/>
          </a:stretch>
        </p:blipFill>
        <p:spPr>
          <a:xfrm>
            <a:off x="729450" y="2131750"/>
            <a:ext cx="3648952" cy="2736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Electronics  </a:t>
            </a:r>
            <a:endParaRPr sz="3100"/>
          </a:p>
        </p:txBody>
      </p:sp>
      <p:sp>
        <p:nvSpPr>
          <p:cNvPr id="140" name="Google Shape;140;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Custom 4-layer PCB</a:t>
            </a:r>
            <a:endParaRPr sz="2400"/>
          </a:p>
          <a:p>
            <a:pPr indent="-381000" lvl="0" marL="457200" rtl="0" algn="l">
              <a:spcBef>
                <a:spcPts val="0"/>
              </a:spcBef>
              <a:spcAft>
                <a:spcPts val="0"/>
              </a:spcAft>
              <a:buSzPts val="2400"/>
              <a:buChar char="●"/>
            </a:pPr>
            <a:r>
              <a:rPr lang="en" sz="2400"/>
              <a:t>150+ components</a:t>
            </a:r>
            <a:endParaRPr sz="2400"/>
          </a:p>
          <a:p>
            <a:pPr indent="-381000" lvl="0" marL="457200" rtl="0" algn="l">
              <a:spcBef>
                <a:spcPts val="0"/>
              </a:spcBef>
              <a:spcAft>
                <a:spcPts val="0"/>
              </a:spcAft>
              <a:buSzPts val="2400"/>
              <a:buChar char="●"/>
            </a:pPr>
            <a:r>
              <a:rPr lang="en" sz="2400"/>
              <a:t>9 breakout boards</a:t>
            </a:r>
            <a:endParaRPr sz="2400"/>
          </a:p>
          <a:p>
            <a:pPr indent="-381000" lvl="0" marL="457200" rtl="0" algn="l">
              <a:spcBef>
                <a:spcPts val="0"/>
              </a:spcBef>
              <a:spcAft>
                <a:spcPts val="0"/>
              </a:spcAft>
              <a:buSzPts val="2400"/>
              <a:buChar char="●"/>
            </a:pPr>
            <a:r>
              <a:rPr lang="en" sz="2400"/>
              <a:t>RF + power electronics</a:t>
            </a:r>
            <a:endParaRPr sz="2400"/>
          </a:p>
          <a:p>
            <a:pPr indent="-381000" lvl="0" marL="457200" rtl="0" algn="l">
              <a:spcBef>
                <a:spcPts val="0"/>
              </a:spcBef>
              <a:spcAft>
                <a:spcPts val="0"/>
              </a:spcAft>
              <a:buSzPts val="2400"/>
              <a:buChar char="●"/>
            </a:pPr>
            <a:r>
              <a:rPr lang="en" sz="2400"/>
              <a:t>3 revisions</a:t>
            </a:r>
            <a:endParaRPr sz="2400"/>
          </a:p>
        </p:txBody>
      </p:sp>
      <p:pic>
        <p:nvPicPr>
          <p:cNvPr id="141" name="Google Shape;141;p20"/>
          <p:cNvPicPr preferRelativeResize="0"/>
          <p:nvPr/>
        </p:nvPicPr>
        <p:blipFill rotWithShape="1">
          <a:blip r:embed="rId3">
            <a:alphaModFix/>
          </a:blip>
          <a:srcRect b="9785" l="0" r="0" t="9340"/>
          <a:stretch/>
        </p:blipFill>
        <p:spPr>
          <a:xfrm>
            <a:off x="4865600" y="3218150"/>
            <a:ext cx="1526550" cy="1645998"/>
          </a:xfrm>
          <a:prstGeom prst="rect">
            <a:avLst/>
          </a:prstGeom>
          <a:noFill/>
          <a:ln>
            <a:noFill/>
          </a:ln>
        </p:spPr>
      </p:pic>
      <p:pic>
        <p:nvPicPr>
          <p:cNvPr id="142" name="Google Shape;142;p20"/>
          <p:cNvPicPr preferRelativeResize="0"/>
          <p:nvPr/>
        </p:nvPicPr>
        <p:blipFill>
          <a:blip r:embed="rId4">
            <a:alphaModFix/>
          </a:blip>
          <a:stretch>
            <a:fillRect/>
          </a:stretch>
        </p:blipFill>
        <p:spPr>
          <a:xfrm>
            <a:off x="7171150" y="2571752"/>
            <a:ext cx="1445351" cy="2331721"/>
          </a:xfrm>
          <a:prstGeom prst="rect">
            <a:avLst/>
          </a:prstGeom>
          <a:noFill/>
          <a:ln>
            <a:noFill/>
          </a:ln>
        </p:spPr>
      </p:pic>
      <p:pic>
        <p:nvPicPr>
          <p:cNvPr id="143" name="Google Shape;143;p20"/>
          <p:cNvPicPr preferRelativeResize="0"/>
          <p:nvPr/>
        </p:nvPicPr>
        <p:blipFill rotWithShape="1">
          <a:blip r:embed="rId5">
            <a:alphaModFix/>
          </a:blip>
          <a:srcRect b="31110" l="7343" r="31460" t="24929"/>
          <a:stretch/>
        </p:blipFill>
        <p:spPr>
          <a:xfrm>
            <a:off x="7193797" y="786900"/>
            <a:ext cx="1581777" cy="1514926"/>
          </a:xfrm>
          <a:prstGeom prst="rect">
            <a:avLst/>
          </a:prstGeom>
          <a:noFill/>
          <a:ln>
            <a:noFill/>
          </a:ln>
        </p:spPr>
      </p:pic>
      <p:pic>
        <p:nvPicPr>
          <p:cNvPr id="144" name="Google Shape;144;p20"/>
          <p:cNvPicPr preferRelativeResize="0"/>
          <p:nvPr/>
        </p:nvPicPr>
        <p:blipFill rotWithShape="1">
          <a:blip r:embed="rId6">
            <a:alphaModFix/>
          </a:blip>
          <a:srcRect b="5512" l="0" r="0" t="17599"/>
          <a:stretch/>
        </p:blipFill>
        <p:spPr>
          <a:xfrm>
            <a:off x="4696325" y="839000"/>
            <a:ext cx="1695825" cy="1738450"/>
          </a:xfrm>
          <a:prstGeom prst="rect">
            <a:avLst/>
          </a:prstGeom>
          <a:noFill/>
          <a:ln>
            <a:noFill/>
          </a:ln>
        </p:spPr>
      </p:pic>
      <p:cxnSp>
        <p:nvCxnSpPr>
          <p:cNvPr id="145" name="Google Shape;145;p20"/>
          <p:cNvCxnSpPr/>
          <p:nvPr/>
        </p:nvCxnSpPr>
        <p:spPr>
          <a:xfrm rot="10800000">
            <a:off x="5628875" y="2256975"/>
            <a:ext cx="0" cy="1224300"/>
          </a:xfrm>
          <a:prstGeom prst="straightConnector1">
            <a:avLst/>
          </a:prstGeom>
          <a:noFill/>
          <a:ln cap="flat" cmpd="sng" w="38100">
            <a:solidFill>
              <a:srgbClr val="EB5600"/>
            </a:solidFill>
            <a:prstDash val="solid"/>
            <a:round/>
            <a:headEnd len="med" w="med" type="none"/>
            <a:tailEnd len="med" w="med" type="triangle"/>
          </a:ln>
        </p:spPr>
      </p:cxnSp>
      <p:cxnSp>
        <p:nvCxnSpPr>
          <p:cNvPr id="146" name="Google Shape;146;p20"/>
          <p:cNvCxnSpPr/>
          <p:nvPr/>
        </p:nvCxnSpPr>
        <p:spPr>
          <a:xfrm flipH="1" rot="10800000">
            <a:off x="6085275" y="1704625"/>
            <a:ext cx="1724100" cy="7200"/>
          </a:xfrm>
          <a:prstGeom prst="straightConnector1">
            <a:avLst/>
          </a:prstGeom>
          <a:noFill/>
          <a:ln cap="flat" cmpd="sng" w="38100">
            <a:solidFill>
              <a:srgbClr val="EB5600"/>
            </a:solidFill>
            <a:prstDash val="solid"/>
            <a:round/>
            <a:headEnd len="med" w="med" type="none"/>
            <a:tailEnd len="med" w="med" type="triangle"/>
          </a:ln>
        </p:spPr>
      </p:cxnSp>
      <p:cxnSp>
        <p:nvCxnSpPr>
          <p:cNvPr id="147" name="Google Shape;147;p20"/>
          <p:cNvCxnSpPr/>
          <p:nvPr/>
        </p:nvCxnSpPr>
        <p:spPr>
          <a:xfrm>
            <a:off x="7961550" y="1963200"/>
            <a:ext cx="14400" cy="1427100"/>
          </a:xfrm>
          <a:prstGeom prst="straightConnector1">
            <a:avLst/>
          </a:prstGeom>
          <a:noFill/>
          <a:ln cap="flat" cmpd="sng" w="38100">
            <a:solidFill>
              <a:srgbClr val="EB5600"/>
            </a:solidFill>
            <a:prstDash val="solid"/>
            <a:round/>
            <a:headEnd len="med" w="med" type="none"/>
            <a:tailEnd len="med" w="med" type="triangle"/>
          </a:ln>
        </p:spPr>
      </p:cxnSp>
      <p:cxnSp>
        <p:nvCxnSpPr>
          <p:cNvPr id="148" name="Google Shape;148;p20"/>
          <p:cNvCxnSpPr/>
          <p:nvPr/>
        </p:nvCxnSpPr>
        <p:spPr>
          <a:xfrm rot="10800000">
            <a:off x="5983900" y="3759825"/>
            <a:ext cx="1724100" cy="0"/>
          </a:xfrm>
          <a:prstGeom prst="straightConnector1">
            <a:avLst/>
          </a:prstGeom>
          <a:noFill/>
          <a:ln cap="flat" cmpd="sng" w="38100">
            <a:solidFill>
              <a:srgbClr val="EB5600"/>
            </a:solidFill>
            <a:prstDash val="solid"/>
            <a:round/>
            <a:headEnd len="med" w="med" type="none"/>
            <a:tailEnd len="med" w="med" type="triangle"/>
          </a:ln>
        </p:spPr>
      </p:cxnSp>
      <p:sp>
        <p:nvSpPr>
          <p:cNvPr id="149" name="Google Shape;149;p20"/>
          <p:cNvSpPr txBox="1"/>
          <p:nvPr/>
        </p:nvSpPr>
        <p:spPr>
          <a:xfrm>
            <a:off x="4234800" y="4217650"/>
            <a:ext cx="67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EB5600"/>
                </a:solidFill>
                <a:latin typeface="Lato"/>
                <a:ea typeface="Lato"/>
                <a:cs typeface="Lato"/>
                <a:sym typeface="Lato"/>
              </a:rPr>
              <a:t>4.</a:t>
            </a:r>
            <a:endParaRPr b="1" sz="3000">
              <a:solidFill>
                <a:srgbClr val="EB5600"/>
              </a:solidFill>
              <a:latin typeface="Lato"/>
              <a:ea typeface="Lato"/>
              <a:cs typeface="Lato"/>
              <a:sym typeface="Lato"/>
            </a:endParaRPr>
          </a:p>
        </p:txBody>
      </p:sp>
      <p:sp>
        <p:nvSpPr>
          <p:cNvPr id="150" name="Google Shape;150;p20"/>
          <p:cNvSpPr txBox="1"/>
          <p:nvPr/>
        </p:nvSpPr>
        <p:spPr>
          <a:xfrm>
            <a:off x="4072575" y="839000"/>
            <a:ext cx="67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EB5600"/>
                </a:solidFill>
                <a:latin typeface="Lato"/>
                <a:ea typeface="Lato"/>
                <a:cs typeface="Lato"/>
                <a:sym typeface="Lato"/>
              </a:rPr>
              <a:t>1</a:t>
            </a:r>
            <a:r>
              <a:rPr b="1" lang="en" sz="3000">
                <a:solidFill>
                  <a:srgbClr val="EB5600"/>
                </a:solidFill>
                <a:latin typeface="Lato"/>
                <a:ea typeface="Lato"/>
                <a:cs typeface="Lato"/>
                <a:sym typeface="Lato"/>
              </a:rPr>
              <a:t>.</a:t>
            </a:r>
            <a:endParaRPr b="1" sz="3000">
              <a:solidFill>
                <a:srgbClr val="EB5600"/>
              </a:solidFill>
              <a:latin typeface="Lato"/>
              <a:ea typeface="Lato"/>
              <a:cs typeface="Lato"/>
              <a:sym typeface="Lato"/>
            </a:endParaRPr>
          </a:p>
        </p:txBody>
      </p:sp>
      <p:sp>
        <p:nvSpPr>
          <p:cNvPr id="151" name="Google Shape;151;p20"/>
          <p:cNvSpPr txBox="1"/>
          <p:nvPr/>
        </p:nvSpPr>
        <p:spPr>
          <a:xfrm>
            <a:off x="6610125" y="838988"/>
            <a:ext cx="67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EB5600"/>
                </a:solidFill>
                <a:latin typeface="Lato"/>
                <a:ea typeface="Lato"/>
                <a:cs typeface="Lato"/>
                <a:sym typeface="Lato"/>
              </a:rPr>
              <a:t>2</a:t>
            </a:r>
            <a:r>
              <a:rPr b="1" lang="en" sz="3000">
                <a:solidFill>
                  <a:srgbClr val="EB5600"/>
                </a:solidFill>
                <a:latin typeface="Lato"/>
                <a:ea typeface="Lato"/>
                <a:cs typeface="Lato"/>
                <a:sym typeface="Lato"/>
              </a:rPr>
              <a:t>.</a:t>
            </a:r>
            <a:endParaRPr b="1" sz="3000">
              <a:solidFill>
                <a:srgbClr val="EB5600"/>
              </a:solidFill>
              <a:latin typeface="Lato"/>
              <a:ea typeface="Lato"/>
              <a:cs typeface="Lato"/>
              <a:sym typeface="Lato"/>
            </a:endParaRPr>
          </a:p>
        </p:txBody>
      </p:sp>
      <p:sp>
        <p:nvSpPr>
          <p:cNvPr id="152" name="Google Shape;152;p20"/>
          <p:cNvSpPr txBox="1"/>
          <p:nvPr/>
        </p:nvSpPr>
        <p:spPr>
          <a:xfrm>
            <a:off x="6561425" y="4217638"/>
            <a:ext cx="67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EB5600"/>
                </a:solidFill>
                <a:latin typeface="Lato"/>
                <a:ea typeface="Lato"/>
                <a:cs typeface="Lato"/>
                <a:sym typeface="Lato"/>
              </a:rPr>
              <a:t>3</a:t>
            </a:r>
            <a:r>
              <a:rPr b="1" lang="en" sz="3000">
                <a:solidFill>
                  <a:srgbClr val="EB5600"/>
                </a:solidFill>
                <a:latin typeface="Lato"/>
                <a:ea typeface="Lato"/>
                <a:cs typeface="Lato"/>
                <a:sym typeface="Lato"/>
              </a:rPr>
              <a:t>.</a:t>
            </a:r>
            <a:endParaRPr b="1" sz="3000">
              <a:solidFill>
                <a:srgbClr val="EB56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Code + Function</a:t>
            </a:r>
            <a:endParaRPr sz="3100"/>
          </a:p>
        </p:txBody>
      </p:sp>
      <p:sp>
        <p:nvSpPr>
          <p:cNvPr id="158" name="Google Shape;158;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Arduino C++</a:t>
            </a:r>
            <a:endParaRPr sz="2400"/>
          </a:p>
          <a:p>
            <a:pPr indent="-381000" lvl="0" marL="457200" rtl="0" algn="l">
              <a:spcBef>
                <a:spcPts val="0"/>
              </a:spcBef>
              <a:spcAft>
                <a:spcPts val="0"/>
              </a:spcAft>
              <a:buSzPts val="2400"/>
              <a:buChar char="●"/>
            </a:pPr>
            <a:r>
              <a:rPr lang="en" sz="2400"/>
              <a:t>IMU input w/ Kalman filter</a:t>
            </a:r>
            <a:endParaRPr sz="2400"/>
          </a:p>
          <a:p>
            <a:pPr indent="-381000" lvl="0" marL="457200" rtl="0" algn="l">
              <a:spcBef>
                <a:spcPts val="0"/>
              </a:spcBef>
              <a:spcAft>
                <a:spcPts val="0"/>
              </a:spcAft>
              <a:buSzPts val="2400"/>
              <a:buChar char="●"/>
            </a:pPr>
            <a:r>
              <a:rPr lang="en" sz="2400"/>
              <a:t>PID </a:t>
            </a:r>
            <a:r>
              <a:rPr lang="en" sz="2400"/>
              <a:t>algorithm</a:t>
            </a:r>
            <a:endParaRPr sz="2400"/>
          </a:p>
          <a:p>
            <a:pPr indent="-381000" lvl="0" marL="457200" rtl="0" algn="l">
              <a:spcBef>
                <a:spcPts val="0"/>
              </a:spcBef>
              <a:spcAft>
                <a:spcPts val="0"/>
              </a:spcAft>
              <a:buSzPts val="2400"/>
              <a:buChar char="●"/>
            </a:pPr>
            <a:r>
              <a:rPr lang="en" sz="2400"/>
              <a:t>Low power modes</a:t>
            </a:r>
            <a:endParaRPr sz="2400"/>
          </a:p>
        </p:txBody>
      </p:sp>
      <p:pic>
        <p:nvPicPr>
          <p:cNvPr id="159" name="Google Shape;159;p21"/>
          <p:cNvPicPr preferRelativeResize="0"/>
          <p:nvPr/>
        </p:nvPicPr>
        <p:blipFill>
          <a:blip r:embed="rId3">
            <a:alphaModFix/>
          </a:blip>
          <a:stretch>
            <a:fillRect/>
          </a:stretch>
        </p:blipFill>
        <p:spPr>
          <a:xfrm>
            <a:off x="5376147" y="833100"/>
            <a:ext cx="2776401" cy="37018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